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6" r:id="rId4"/>
    <p:sldId id="275" r:id="rId5"/>
    <p:sldId id="261" r:id="rId6"/>
    <p:sldId id="267" r:id="rId7"/>
    <p:sldId id="270" r:id="rId8"/>
    <p:sldId id="268" r:id="rId9"/>
    <p:sldId id="271" r:id="rId10"/>
    <p:sldId id="269" r:id="rId11"/>
    <p:sldId id="272" r:id="rId12"/>
    <p:sldId id="273" r:id="rId13"/>
    <p:sldId id="276" r:id="rId14"/>
    <p:sldId id="26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9CB"/>
    <a:srgbClr val="BEDA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5C5F8-C375-4049-814C-05AE0A915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D3A67-09B0-4396-9EB9-8B1917AAC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3810-6831-4450-A991-2744D35F5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Z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50C6B-2041-4E0A-8248-35BEA5E12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C0855-EC56-42E2-8D8D-26DAD49F8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EE7F2-8ED3-47CB-B5C9-930D33472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7B815-D8B1-45D0-88CE-FCE3F36FC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7FD10-97F2-4A42-A383-A0A1FF6E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11E2-8C5E-4E77-9E1F-3214026C3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D2694-BEF0-4F8A-86E3-D567B274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4BDC-600A-492E-9DE6-15ACC9C9F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4054-5465-4BFC-A950-A980ED051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E4C49CD-7BAD-4DC7-9B77-5B4C092F6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6583362"/>
          </a:xfrm>
        </p:spPr>
        <p:txBody>
          <a:bodyPr/>
          <a:lstStyle/>
          <a:p>
            <a:pPr eaLnBrk="1" hangingPunct="1"/>
            <a:r>
              <a:rPr lang="en-ZA" dirty="0" smtClean="0"/>
              <a:t>NATIONAL STEERING COMMITTEE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MONITORING AND INFORMATION SYSTEMS FOR CMAs TASK TEAM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31 May 2013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638800"/>
          </a:xfrm>
        </p:spPr>
        <p:txBody>
          <a:bodyPr/>
          <a:lstStyle/>
          <a:p>
            <a:pPr algn="l"/>
            <a:r>
              <a:rPr lang="en-ZA" sz="4000" dirty="0" smtClean="0"/>
              <a:t>Implementation Matrix</a:t>
            </a:r>
            <a:br>
              <a:rPr lang="en-ZA" sz="4000" dirty="0" smtClean="0"/>
            </a:br>
            <a:r>
              <a:rPr lang="en-ZA" b="1" dirty="0" smtClean="0"/>
              <a:t> 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sz="2800" dirty="0" smtClean="0"/>
              <a:t>Phase</a:t>
            </a:r>
            <a:br>
              <a:rPr lang="en-ZA" sz="2800" dirty="0" smtClean="0"/>
            </a:br>
            <a:r>
              <a:rPr lang="en-ZA" sz="2800" dirty="0" smtClean="0"/>
              <a:t>CMA Functions and Activities</a:t>
            </a:r>
            <a:br>
              <a:rPr lang="en-ZA" sz="2800" dirty="0" smtClean="0"/>
            </a:br>
            <a:r>
              <a:rPr lang="en-ZA" sz="2800" dirty="0" smtClean="0"/>
              <a:t>DWA Lead Unit</a:t>
            </a:r>
            <a:br>
              <a:rPr lang="en-ZA" sz="2800" dirty="0" smtClean="0"/>
            </a:br>
            <a:r>
              <a:rPr lang="en-ZA" sz="2800" dirty="0" smtClean="0"/>
              <a:t>HO Role &amp; Enablers</a:t>
            </a:r>
            <a:br>
              <a:rPr lang="en-ZA" sz="2800" dirty="0" smtClean="0"/>
            </a:br>
            <a:r>
              <a:rPr lang="en-ZA" sz="2800" dirty="0" smtClean="0"/>
              <a:t>Standards &amp; Guidelines</a:t>
            </a:r>
            <a:br>
              <a:rPr lang="en-ZA" sz="2800" dirty="0" smtClean="0"/>
            </a:br>
            <a:r>
              <a:rPr lang="en-ZA" sz="2800" dirty="0" smtClean="0"/>
              <a:t>CMA Role</a:t>
            </a:r>
            <a:br>
              <a:rPr lang="en-ZA" sz="2800" dirty="0" smtClean="0"/>
            </a:br>
            <a:r>
              <a:rPr lang="en-ZA" sz="2800" dirty="0" smtClean="0"/>
              <a:t>CMA Processes</a:t>
            </a:r>
            <a:br>
              <a:rPr lang="en-ZA" sz="2800" dirty="0" smtClean="0"/>
            </a:br>
            <a:r>
              <a:rPr lang="en-ZA" sz="2800" dirty="0" smtClean="0"/>
              <a:t>Information Needed</a:t>
            </a:r>
            <a:br>
              <a:rPr lang="en-ZA" sz="2800" dirty="0" smtClean="0"/>
            </a:br>
            <a:r>
              <a:rPr lang="en-ZA" sz="2800" dirty="0" smtClean="0"/>
              <a:t>Systems in DWA</a:t>
            </a:r>
            <a:br>
              <a:rPr lang="en-ZA" sz="2800" dirty="0" smtClean="0"/>
            </a:br>
            <a:r>
              <a:rPr lang="en-ZA" sz="2800" dirty="0" smtClean="0"/>
              <a:t>CMA Access Required</a:t>
            </a:r>
            <a:br>
              <a:rPr lang="en-ZA" sz="2800" dirty="0" smtClean="0"/>
            </a:br>
            <a:r>
              <a:rPr lang="en-ZA" sz="2800" dirty="0" smtClean="0"/>
              <a:t>Comments</a:t>
            </a:r>
            <a:br>
              <a:rPr lang="en-ZA" sz="2800" dirty="0" smtClean="0"/>
            </a:br>
            <a:endParaRPr lang="en-ZA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Progress to date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Task Team Established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(4/4/13)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TOR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Gathering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High level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104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Business case input requirements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Critical success factors/ enablers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Systems relating to info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aligned to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Processes, roles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Dependencies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Alignment to all task teams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Input to business case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Test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Refine and finalise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Support implementation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812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Way Forward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Task Team Established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(4/4/13)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TOR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Gathering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High level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104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Business case input requirements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Critical success factors/ enablers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Systems relating to info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aligned to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Processes, roles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Dependencies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Alignment to all task teams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Input to business case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Test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Refine and finalise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Support implementation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812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Future items for consideration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Starter pack</a:t>
            </a:r>
          </a:p>
          <a:p>
            <a:r>
              <a:rPr lang="en-ZA" dirty="0" smtClean="0"/>
              <a:t>Hard copy filing system</a:t>
            </a:r>
          </a:p>
          <a:p>
            <a:r>
              <a:rPr lang="en-ZA" dirty="0" smtClean="0"/>
              <a:t>Implementation Matrix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6126162"/>
          </a:xfrm>
        </p:spPr>
        <p:txBody>
          <a:bodyPr/>
          <a:lstStyle/>
          <a:p>
            <a:pPr eaLnBrk="1" hangingPunct="1"/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Thank you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Contents</a:t>
            </a:r>
            <a:endParaRPr lang="en-ZA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5908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lang="en-ZA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Roadmap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lang="en-ZA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Progress to date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lang="en-ZA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Way Forward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ZA" sz="32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ZA" sz="3200" kern="0" baseline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Road Map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Task Team Established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(4/4/13)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TOR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Gathering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High level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104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Business case input requirements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Critical success factors/ enablers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Systems relating to info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aligned to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Processes, roles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Dependencies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Alignment to all task teams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Input to business case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Test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Refine and finalise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Support implementation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812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Road Map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Task Team Established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(4/4/13)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b="1" dirty="0" smtClean="0">
                <a:solidFill>
                  <a:schemeClr val="tx1"/>
                </a:solidFill>
              </a:rPr>
              <a:t>TOR</a:t>
            </a:r>
            <a:endParaRPr lang="en-ZA" sz="3200" b="1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Gathering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High level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104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Business case input requirements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Critical success factors/ enablers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Systems relating to info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aligned to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Processes, roles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Dependencies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Alignment to all task teams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Input to business case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Test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Refine and finalise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Support implementation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812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TOR</a:t>
            </a:r>
            <a:endParaRPr lang="en-ZA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" y="1295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Composition of the task team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GB" sz="3200" dirty="0" smtClean="0"/>
              <a:t> - 	WRIM (including SLIM, HS, NIWIS, RQS), Revenue Management (SAP), CMA, Regional Co-ordination, IO, </a:t>
            </a:r>
            <a:r>
              <a:rPr lang="en-GB" sz="3200" dirty="0" err="1" smtClean="0"/>
              <a:t>Reg</a:t>
            </a:r>
            <a:r>
              <a:rPr lang="en-GB" sz="3200" dirty="0" smtClean="0"/>
              <a:t>: Co-</a:t>
            </a:r>
            <a:r>
              <a:rPr lang="en-GB" sz="3200" dirty="0" err="1" smtClean="0"/>
              <a:t>ord</a:t>
            </a:r>
            <a:r>
              <a:rPr lang="en-GB" sz="3200" dirty="0" smtClean="0"/>
              <a:t> / Regions, OCIO </a:t>
            </a:r>
          </a:p>
          <a:p>
            <a:r>
              <a:rPr lang="en-GB" sz="3200" dirty="0" smtClean="0"/>
              <a:t>- 	Expert input from extended task team members</a:t>
            </a:r>
            <a:endParaRPr lang="en-ZA" sz="3200" dirty="0" smtClean="0"/>
          </a:p>
          <a:p>
            <a:endParaRPr lang="en-ZA" sz="3200" dirty="0" smtClean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ZA" dirty="0" smtClean="0"/>
              <a:t>TOR</a:t>
            </a:r>
            <a:endParaRPr lang="en-ZA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" y="17526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TT Functions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	ID Info &amp; Monitoring Systems to be used/ transferred to CMA</a:t>
            </a:r>
            <a:r>
              <a:rPr lang="en-GB" sz="3200" b="1" dirty="0" smtClean="0"/>
              <a:t> </a:t>
            </a:r>
            <a:endParaRPr lang="en-ZA" sz="3200" b="1" dirty="0" smtClean="0"/>
          </a:p>
          <a:p>
            <a:pPr>
              <a:buFont typeface="Arial" pitchFamily="34" charset="0"/>
              <a:buChar char="•"/>
            </a:pPr>
            <a:r>
              <a:rPr lang="en-ZA" sz="3200" b="1" dirty="0" smtClean="0"/>
              <a:t> 	</a:t>
            </a:r>
            <a:r>
              <a:rPr lang="en-GB" sz="3200" dirty="0" smtClean="0"/>
              <a:t>Document a functional model which will guide DWA / CMA </a:t>
            </a:r>
            <a:r>
              <a:rPr lang="en-GB" sz="3200" dirty="0" err="1" smtClean="0"/>
              <a:t>wrt</a:t>
            </a:r>
            <a:r>
              <a:rPr lang="en-GB" sz="3200" dirty="0" smtClean="0"/>
              <a:t> business processes, IT infrastructure and IS;</a:t>
            </a:r>
            <a:endParaRPr lang="en-ZA" sz="3200" dirty="0" smtClean="0"/>
          </a:p>
          <a:p>
            <a:pPr>
              <a:buFont typeface="Arial" pitchFamily="34" charset="0"/>
              <a:buChar char="•"/>
            </a:pPr>
            <a:r>
              <a:rPr lang="en-ZA" sz="3200" dirty="0" smtClean="0"/>
              <a:t> 	</a:t>
            </a:r>
            <a:r>
              <a:rPr lang="en-GB" sz="3200" dirty="0" smtClean="0"/>
              <a:t>Review policies </a:t>
            </a:r>
            <a:endParaRPr lang="en-ZA" sz="3200" dirty="0" smtClean="0"/>
          </a:p>
          <a:p>
            <a:pPr>
              <a:buFont typeface="Arial" pitchFamily="34" charset="0"/>
              <a:buChar char="•"/>
            </a:pPr>
            <a:r>
              <a:rPr lang="en-ZA" sz="3200" dirty="0" smtClean="0"/>
              <a:t> 	</a:t>
            </a:r>
            <a:r>
              <a:rPr lang="en-GB" sz="3200" dirty="0" smtClean="0"/>
              <a:t>Provide guidance on monitoring and information systems</a:t>
            </a:r>
            <a:endParaRPr lang="en-ZA" sz="3200" dirty="0" smtClean="0"/>
          </a:p>
          <a:p>
            <a:pPr>
              <a:buFont typeface="Arial" pitchFamily="34" charset="0"/>
              <a:buChar char="•"/>
            </a:pPr>
            <a:r>
              <a:rPr lang="en-ZA" sz="3200" dirty="0" smtClean="0"/>
              <a:t> 	</a:t>
            </a:r>
            <a:r>
              <a:rPr lang="en-GB" sz="3200" dirty="0" smtClean="0"/>
              <a:t>Provide a plan on data management</a:t>
            </a:r>
            <a:endParaRPr lang="en-ZA" sz="3200" dirty="0" smtClean="0"/>
          </a:p>
          <a:p>
            <a:r>
              <a:rPr lang="en-GB" sz="3200" dirty="0" smtClean="0"/>
              <a:t> </a:t>
            </a:r>
            <a:endParaRPr lang="en-ZA" sz="3200" dirty="0" smtClean="0"/>
          </a:p>
          <a:p>
            <a:endParaRPr lang="en-ZA" sz="3200" dirty="0" smtClean="0"/>
          </a:p>
          <a:p>
            <a:endParaRPr lang="en-ZA" sz="3200" dirty="0" smtClean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Road Map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Task Team Established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(4/4/13)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TOR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</a:rPr>
              <a:t>Info Gathering</a:t>
            </a:r>
            <a:endParaRPr lang="en-ZA" sz="2000" b="1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High level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104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Business case input requirements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Critical success factors/ enablers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Systems relating to info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aligned to functions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Processes, roles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Dependencies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Alignment to all task teams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Input to business case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Test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Refine and finalise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Support implementation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812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Information Gathering</a:t>
            </a:r>
            <a:endParaRPr lang="en-ZA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" y="12954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Task team meetings and discussions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Documentation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n-ZA" sz="3200" kern="0" dirty="0" smtClean="0">
                <a:solidFill>
                  <a:schemeClr val="tx2"/>
                </a:solidFill>
              </a:rPr>
              <a:t>OCIO – business processes, lessons learned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n-ZA" sz="3200" kern="0" dirty="0" smtClean="0">
                <a:solidFill>
                  <a:schemeClr val="tx2"/>
                </a:solidFill>
              </a:rPr>
              <a:t>CMAs – business processes, lessons learned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n-ZA" sz="3200" kern="0" dirty="0" smtClean="0">
                <a:solidFill>
                  <a:schemeClr val="tx2"/>
                </a:solidFill>
              </a:rPr>
              <a:t>Existing documentation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n-ZA" sz="3200" kern="0" dirty="0" smtClean="0">
                <a:solidFill>
                  <a:schemeClr val="tx2"/>
                </a:solidFill>
              </a:rPr>
              <a:t>NIWIS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ZA" sz="3200" b="1" kern="0" dirty="0" smtClean="0">
                <a:solidFill>
                  <a:schemeClr val="tx2"/>
                </a:solidFill>
              </a:rPr>
              <a:t>Implementation Matrix</a:t>
            </a:r>
          </a:p>
          <a:p>
            <a:endParaRPr lang="en-ZA" sz="3200" dirty="0" smtClean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ZA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Road Map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Task Team Established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(4/4/13)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TOR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Info Gathering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</a:rPr>
              <a:t>High level functions</a:t>
            </a:r>
            <a:endParaRPr lang="en-ZA" sz="2000" b="1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104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Business case input requirements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362200"/>
            <a:ext cx="1752600" cy="12192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</a:rPr>
              <a:t>Critical success factors/ enablers</a:t>
            </a:r>
            <a:endParaRPr lang="en-ZA" sz="2000" b="1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</a:rPr>
              <a:t>Systems relating to info</a:t>
            </a:r>
            <a:endParaRPr lang="en-ZA" sz="2000" b="1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</a:rPr>
              <a:t>Info aligned to functions</a:t>
            </a:r>
            <a:endParaRPr lang="en-ZA" sz="2000" b="1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/>
                </a:solidFill>
              </a:rPr>
              <a:t>Processes, roles 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/>
                </a:solidFill>
              </a:rPr>
              <a:t>Dependencies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Alignment to all task teams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Input to business case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Test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Refine and finalise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Support implementation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812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367</Words>
  <Application>Microsoft Office PowerPoint</Application>
  <PresentationFormat>On-screen Show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NATIONAL STEERING COMMITTEE  MONITORING AND INFORMATION SYSTEMS FOR CMAs TASK TEAM  31 May 2013   </vt:lpstr>
      <vt:lpstr>Contents</vt:lpstr>
      <vt:lpstr>Road Map </vt:lpstr>
      <vt:lpstr>Road Map </vt:lpstr>
      <vt:lpstr>TOR</vt:lpstr>
      <vt:lpstr>TOR</vt:lpstr>
      <vt:lpstr>Road Map </vt:lpstr>
      <vt:lpstr>Information Gathering</vt:lpstr>
      <vt:lpstr>Road Map </vt:lpstr>
      <vt:lpstr>Implementation Matrix   Phase CMA Functions and Activities DWA Lead Unit HO Role &amp; Enablers Standards &amp; Guidelines CMA Role CMA Processes Information Needed Systems in DWA CMA Access Required Comments </vt:lpstr>
      <vt:lpstr>Progress to date </vt:lpstr>
      <vt:lpstr>Way Forward </vt:lpstr>
      <vt:lpstr>Future items for consideration</vt:lpstr>
      <vt:lpstr> Thank you   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Use Information</dc:title>
  <dc:creator>rajahc</dc:creator>
  <cp:lastModifiedBy>Malatjim</cp:lastModifiedBy>
  <cp:revision>34</cp:revision>
  <dcterms:created xsi:type="dcterms:W3CDTF">2011-07-06T07:22:06Z</dcterms:created>
  <dcterms:modified xsi:type="dcterms:W3CDTF">2014-03-10T09:10:48Z</dcterms:modified>
</cp:coreProperties>
</file>