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6" r:id="rId4"/>
    <p:sldId id="275" r:id="rId5"/>
    <p:sldId id="261" r:id="rId6"/>
    <p:sldId id="267" r:id="rId7"/>
    <p:sldId id="270" r:id="rId8"/>
    <p:sldId id="268" r:id="rId9"/>
    <p:sldId id="271" r:id="rId10"/>
    <p:sldId id="269" r:id="rId11"/>
    <p:sldId id="272" r:id="rId12"/>
    <p:sldId id="273" r:id="rId13"/>
    <p:sldId id="276" r:id="rId14"/>
    <p:sldId id="26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D9CB"/>
    <a:srgbClr val="BEDA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5C5F8-C375-4049-814C-05AE0A915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D3A67-09B0-4396-9EB9-8B1917AAC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A3810-6831-4450-A991-2744D35F5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ZA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50C6B-2041-4E0A-8248-35BEA5E12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C0855-EC56-42E2-8D8D-26DAD49F8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EE7F2-8ED3-47CB-B5C9-930D33472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7B815-D8B1-45D0-88CE-FCE3F36FC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7FD10-97F2-4A42-A383-A0A1FF6E3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11E2-8C5E-4E77-9E1F-3214026C3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D2694-BEF0-4F8A-86E3-D567B274B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E4BDC-600A-492E-9DE6-15ACC9C9F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A4054-5465-4BFC-A950-A980ED051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E4C49CD-7BAD-4DC7-9B77-5B4C092F6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6583362"/>
          </a:xfrm>
        </p:spPr>
        <p:txBody>
          <a:bodyPr/>
          <a:lstStyle/>
          <a:p>
            <a:pPr eaLnBrk="1" hangingPunct="1"/>
            <a:r>
              <a:rPr lang="en-ZA" dirty="0" smtClean="0"/>
              <a:t>NATIONAL STEERING COMMITTEE</a:t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MONITORING AND INFORMATION SYSTEMS FOR CMAs TASK TEAM</a:t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31 May 2013</a:t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5638800"/>
          </a:xfrm>
        </p:spPr>
        <p:txBody>
          <a:bodyPr/>
          <a:lstStyle/>
          <a:p>
            <a:pPr algn="l"/>
            <a:r>
              <a:rPr lang="en-ZA" sz="4000" dirty="0" smtClean="0"/>
              <a:t>Implementation Matrix</a:t>
            </a:r>
            <a:br>
              <a:rPr lang="en-ZA" sz="4000" dirty="0" smtClean="0"/>
            </a:br>
            <a:r>
              <a:rPr lang="en-ZA" b="1" dirty="0" smtClean="0"/>
              <a:t> 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sz="2800" dirty="0" smtClean="0"/>
              <a:t>Phase</a:t>
            </a:r>
            <a:br>
              <a:rPr lang="en-ZA" sz="2800" dirty="0" smtClean="0"/>
            </a:br>
            <a:r>
              <a:rPr lang="en-ZA" sz="2800" dirty="0" smtClean="0"/>
              <a:t>CMA Functions and Activities</a:t>
            </a:r>
            <a:br>
              <a:rPr lang="en-ZA" sz="2800" dirty="0" smtClean="0"/>
            </a:br>
            <a:r>
              <a:rPr lang="en-ZA" sz="2800" dirty="0" smtClean="0"/>
              <a:t>DWA Lead Unit</a:t>
            </a:r>
            <a:br>
              <a:rPr lang="en-ZA" sz="2800" dirty="0" smtClean="0"/>
            </a:br>
            <a:r>
              <a:rPr lang="en-ZA" sz="2800" dirty="0" smtClean="0"/>
              <a:t>HO Role &amp; Enablers</a:t>
            </a:r>
            <a:br>
              <a:rPr lang="en-ZA" sz="2800" dirty="0" smtClean="0"/>
            </a:br>
            <a:r>
              <a:rPr lang="en-ZA" sz="2800" dirty="0" smtClean="0"/>
              <a:t>Standards &amp; Guidelines</a:t>
            </a:r>
            <a:br>
              <a:rPr lang="en-ZA" sz="2800" dirty="0" smtClean="0"/>
            </a:br>
            <a:r>
              <a:rPr lang="en-ZA" sz="2800" dirty="0" smtClean="0"/>
              <a:t>CMA Role</a:t>
            </a:r>
            <a:br>
              <a:rPr lang="en-ZA" sz="2800" dirty="0" smtClean="0"/>
            </a:br>
            <a:r>
              <a:rPr lang="en-ZA" sz="2800" dirty="0" smtClean="0"/>
              <a:t>CMA Processes</a:t>
            </a:r>
            <a:br>
              <a:rPr lang="en-ZA" sz="2800" dirty="0" smtClean="0"/>
            </a:br>
            <a:r>
              <a:rPr lang="en-ZA" sz="2800" dirty="0" smtClean="0"/>
              <a:t>Information Needed</a:t>
            </a:r>
            <a:br>
              <a:rPr lang="en-ZA" sz="2800" dirty="0" smtClean="0"/>
            </a:br>
            <a:r>
              <a:rPr lang="en-ZA" sz="2800" dirty="0" smtClean="0"/>
              <a:t>Systems in DWA</a:t>
            </a:r>
            <a:br>
              <a:rPr lang="en-ZA" sz="2800" dirty="0" smtClean="0"/>
            </a:br>
            <a:r>
              <a:rPr lang="en-ZA" sz="2800" dirty="0" smtClean="0"/>
              <a:t>CMA Access Required</a:t>
            </a:r>
            <a:br>
              <a:rPr lang="en-ZA" sz="2800" dirty="0" smtClean="0"/>
            </a:br>
            <a:r>
              <a:rPr lang="en-ZA" sz="2800" dirty="0" smtClean="0"/>
              <a:t>Comments</a:t>
            </a:r>
            <a:br>
              <a:rPr lang="en-ZA" sz="2800" dirty="0" smtClean="0"/>
            </a:br>
            <a:endParaRPr lang="en-ZA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ZA" dirty="0" smtClean="0"/>
              <a:t>Progress to date </a:t>
            </a:r>
            <a:endParaRPr lang="en-ZA" dirty="0"/>
          </a:p>
        </p:txBody>
      </p:sp>
      <p:sp>
        <p:nvSpPr>
          <p:cNvPr id="4" name="Flowchart: Process 3"/>
          <p:cNvSpPr/>
          <p:nvPr/>
        </p:nvSpPr>
        <p:spPr>
          <a:xfrm>
            <a:off x="304800" y="914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Task Team Established  </a:t>
            </a:r>
          </a:p>
          <a:p>
            <a:pPr algn="ctr"/>
            <a:r>
              <a:rPr lang="en-ZA" dirty="0" smtClean="0">
                <a:solidFill>
                  <a:schemeClr val="tx1"/>
                </a:solidFill>
              </a:rPr>
              <a:t>(4/4/13)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2514600" y="914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TOR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648200" y="914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Info Gathering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6934200" y="914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High level functions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7010400" y="2438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Business case input requirements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4648200" y="2438400"/>
            <a:ext cx="1752600" cy="11430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Critical success factors/ enablers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2514600" y="2438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Systems relating to info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304800" y="2438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Info aligned to functions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282524" y="405032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Processes, roles 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2540388" y="4064388"/>
            <a:ext cx="17526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Dependencies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4876800" y="4114800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Alignment to all task teams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7010400" y="4114800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Input to business case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381000" y="5647008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Test 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2667000" y="5618872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Refine and finalise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4953000" y="5638800"/>
            <a:ext cx="17526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Support implementation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1981200" y="1219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Right Arrow 20"/>
          <p:cNvSpPr/>
          <p:nvPr/>
        </p:nvSpPr>
        <p:spPr>
          <a:xfrm>
            <a:off x="4114800" y="1219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2" name="Right Arrow 21"/>
          <p:cNvSpPr/>
          <p:nvPr/>
        </p:nvSpPr>
        <p:spPr>
          <a:xfrm>
            <a:off x="6324600" y="1219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3" name="Right Arrow 22"/>
          <p:cNvSpPr/>
          <p:nvPr/>
        </p:nvSpPr>
        <p:spPr>
          <a:xfrm>
            <a:off x="4343400" y="5827544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4" name="Right Arrow 23"/>
          <p:cNvSpPr/>
          <p:nvPr/>
        </p:nvSpPr>
        <p:spPr>
          <a:xfrm>
            <a:off x="2077328" y="58674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5" name="Right Arrow 24"/>
          <p:cNvSpPr/>
          <p:nvPr/>
        </p:nvSpPr>
        <p:spPr>
          <a:xfrm>
            <a:off x="6477000" y="44196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" name="Right Arrow 25"/>
          <p:cNvSpPr/>
          <p:nvPr/>
        </p:nvSpPr>
        <p:spPr>
          <a:xfrm>
            <a:off x="4335192" y="4389116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7" name="Right Arrow 26"/>
          <p:cNvSpPr/>
          <p:nvPr/>
        </p:nvSpPr>
        <p:spPr>
          <a:xfrm>
            <a:off x="1958924" y="435512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8" name="Right Arrow 27"/>
          <p:cNvSpPr/>
          <p:nvPr/>
        </p:nvSpPr>
        <p:spPr>
          <a:xfrm>
            <a:off x="6477000" y="25908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9" name="Right Arrow 28"/>
          <p:cNvSpPr/>
          <p:nvPr/>
        </p:nvSpPr>
        <p:spPr>
          <a:xfrm>
            <a:off x="4114800" y="2743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0" name="Right Arrow 29"/>
          <p:cNvSpPr/>
          <p:nvPr/>
        </p:nvSpPr>
        <p:spPr>
          <a:xfrm>
            <a:off x="1981200" y="26670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" name="Elbow Connector 34"/>
          <p:cNvCxnSpPr>
            <a:stCxn id="8" idx="2"/>
            <a:endCxn id="12" idx="0"/>
          </p:cNvCxnSpPr>
          <p:nvPr/>
        </p:nvCxnSpPr>
        <p:spPr>
          <a:xfrm rot="5400000">
            <a:off x="4152900" y="-1143000"/>
            <a:ext cx="533400" cy="6629400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5400000">
            <a:off x="4305300" y="457200"/>
            <a:ext cx="533400" cy="6629400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5400000">
            <a:off x="4305300" y="2062156"/>
            <a:ext cx="533400" cy="6629400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ZA" dirty="0" smtClean="0"/>
              <a:t>Way Forward </a:t>
            </a:r>
            <a:endParaRPr lang="en-ZA" dirty="0"/>
          </a:p>
        </p:txBody>
      </p:sp>
      <p:sp>
        <p:nvSpPr>
          <p:cNvPr id="4" name="Flowchart: Process 3"/>
          <p:cNvSpPr/>
          <p:nvPr/>
        </p:nvSpPr>
        <p:spPr>
          <a:xfrm>
            <a:off x="304800" y="914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Task Team Established  </a:t>
            </a:r>
          </a:p>
          <a:p>
            <a:pPr algn="ctr"/>
            <a:r>
              <a:rPr lang="en-ZA" dirty="0" smtClean="0">
                <a:solidFill>
                  <a:schemeClr val="tx1"/>
                </a:solidFill>
              </a:rPr>
              <a:t>(4/4/13)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2514600" y="914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TOR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648200" y="914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Info Gathering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6934200" y="914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High level functions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7010400" y="2438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Business case input requirements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4648200" y="2438400"/>
            <a:ext cx="1752600" cy="11430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Critical success factors/ enablers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2514600" y="2438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Systems relating to info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304800" y="2438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Info aligned to functions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282524" y="405032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Processes, roles 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2540388" y="4064388"/>
            <a:ext cx="17526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Dependencies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4876800" y="4114800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Alignment to all task teams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7010400" y="4114800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Input to business case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381000" y="5647008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Test 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2667000" y="5618872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Refine and finalise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4953000" y="5638800"/>
            <a:ext cx="17526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Support implementation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1981200" y="1219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Right Arrow 20"/>
          <p:cNvSpPr/>
          <p:nvPr/>
        </p:nvSpPr>
        <p:spPr>
          <a:xfrm>
            <a:off x="4114800" y="1219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2" name="Right Arrow 21"/>
          <p:cNvSpPr/>
          <p:nvPr/>
        </p:nvSpPr>
        <p:spPr>
          <a:xfrm>
            <a:off x="6324600" y="1219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3" name="Right Arrow 22"/>
          <p:cNvSpPr/>
          <p:nvPr/>
        </p:nvSpPr>
        <p:spPr>
          <a:xfrm>
            <a:off x="4343400" y="5827544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4" name="Right Arrow 23"/>
          <p:cNvSpPr/>
          <p:nvPr/>
        </p:nvSpPr>
        <p:spPr>
          <a:xfrm>
            <a:off x="2077328" y="58674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5" name="Right Arrow 24"/>
          <p:cNvSpPr/>
          <p:nvPr/>
        </p:nvSpPr>
        <p:spPr>
          <a:xfrm>
            <a:off x="6477000" y="44196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" name="Right Arrow 25"/>
          <p:cNvSpPr/>
          <p:nvPr/>
        </p:nvSpPr>
        <p:spPr>
          <a:xfrm>
            <a:off x="4335192" y="4389116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7" name="Right Arrow 26"/>
          <p:cNvSpPr/>
          <p:nvPr/>
        </p:nvSpPr>
        <p:spPr>
          <a:xfrm>
            <a:off x="1958924" y="435512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8" name="Right Arrow 27"/>
          <p:cNvSpPr/>
          <p:nvPr/>
        </p:nvSpPr>
        <p:spPr>
          <a:xfrm>
            <a:off x="6477000" y="25908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9" name="Right Arrow 28"/>
          <p:cNvSpPr/>
          <p:nvPr/>
        </p:nvSpPr>
        <p:spPr>
          <a:xfrm>
            <a:off x="4114800" y="2743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0" name="Right Arrow 29"/>
          <p:cNvSpPr/>
          <p:nvPr/>
        </p:nvSpPr>
        <p:spPr>
          <a:xfrm>
            <a:off x="1981200" y="26670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" name="Elbow Connector 34"/>
          <p:cNvCxnSpPr>
            <a:stCxn id="8" idx="2"/>
            <a:endCxn id="12" idx="0"/>
          </p:cNvCxnSpPr>
          <p:nvPr/>
        </p:nvCxnSpPr>
        <p:spPr>
          <a:xfrm rot="5400000">
            <a:off x="4152900" y="-1143000"/>
            <a:ext cx="533400" cy="6629400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5400000">
            <a:off x="4305300" y="457200"/>
            <a:ext cx="533400" cy="6629400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5400000">
            <a:off x="4305300" y="2062156"/>
            <a:ext cx="533400" cy="6629400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Future items for consideration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Starter pack</a:t>
            </a:r>
          </a:p>
          <a:p>
            <a:r>
              <a:rPr lang="en-ZA" dirty="0" smtClean="0"/>
              <a:t>Hard copy filing system</a:t>
            </a:r>
          </a:p>
          <a:p>
            <a:r>
              <a:rPr lang="en-ZA" dirty="0" smtClean="0"/>
              <a:t>Implementation Matrix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6126162"/>
          </a:xfrm>
        </p:spPr>
        <p:txBody>
          <a:bodyPr/>
          <a:lstStyle/>
          <a:p>
            <a:pPr eaLnBrk="1" hangingPunct="1"/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Thank you</a:t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Contents</a:t>
            </a:r>
            <a:endParaRPr lang="en-ZA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5908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  <a:defRPr/>
            </a:pPr>
            <a:r>
              <a:rPr lang="en-ZA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Roadmap</a:t>
            </a: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  <a:defRPr/>
            </a:pPr>
            <a:r>
              <a:rPr lang="en-ZA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Progress to date</a:t>
            </a: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  <a:defRPr/>
            </a:pPr>
            <a:r>
              <a:rPr lang="en-ZA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Way Forward</a:t>
            </a: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ZA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  <a:defRPr/>
            </a:pPr>
            <a:endParaRPr lang="en-ZA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  <a:defRPr/>
            </a:pPr>
            <a:endParaRPr lang="en-ZA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ZA" sz="3200" b="0" i="0" u="none" strike="noStrike" kern="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ZA" sz="3200" kern="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ZA" dirty="0" smtClean="0"/>
              <a:t>Road Map </a:t>
            </a:r>
            <a:endParaRPr lang="en-ZA" dirty="0"/>
          </a:p>
        </p:txBody>
      </p:sp>
      <p:sp>
        <p:nvSpPr>
          <p:cNvPr id="4" name="Flowchart: Process 3"/>
          <p:cNvSpPr/>
          <p:nvPr/>
        </p:nvSpPr>
        <p:spPr>
          <a:xfrm>
            <a:off x="304800" y="914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Task Team Established  </a:t>
            </a:r>
          </a:p>
          <a:p>
            <a:pPr algn="ctr"/>
            <a:r>
              <a:rPr lang="en-ZA" dirty="0" smtClean="0">
                <a:solidFill>
                  <a:schemeClr val="tx1"/>
                </a:solidFill>
              </a:rPr>
              <a:t>(4/4/13)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2514600" y="914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TOR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648200" y="914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Info Gathering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6934200" y="914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High level functions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7010400" y="2438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Business case input requirements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4648200" y="2438400"/>
            <a:ext cx="1752600" cy="11430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Critical success factors/ enablers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2514600" y="2438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Systems relating to info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304800" y="2438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Info aligned to functions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282524" y="405032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Processes, roles 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2540388" y="4064388"/>
            <a:ext cx="17526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Dependencies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4876800" y="4114800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Alignment to all task teams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7010400" y="4114800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Input to business case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381000" y="5647008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Test 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2667000" y="5618872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Refine and finalise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4953000" y="5638800"/>
            <a:ext cx="17526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Support implementation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1981200" y="1219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Right Arrow 20"/>
          <p:cNvSpPr/>
          <p:nvPr/>
        </p:nvSpPr>
        <p:spPr>
          <a:xfrm>
            <a:off x="4114800" y="1219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2" name="Right Arrow 21"/>
          <p:cNvSpPr/>
          <p:nvPr/>
        </p:nvSpPr>
        <p:spPr>
          <a:xfrm>
            <a:off x="6324600" y="1219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3" name="Right Arrow 22"/>
          <p:cNvSpPr/>
          <p:nvPr/>
        </p:nvSpPr>
        <p:spPr>
          <a:xfrm>
            <a:off x="4343400" y="5827544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4" name="Right Arrow 23"/>
          <p:cNvSpPr/>
          <p:nvPr/>
        </p:nvSpPr>
        <p:spPr>
          <a:xfrm>
            <a:off x="2077328" y="58674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5" name="Right Arrow 24"/>
          <p:cNvSpPr/>
          <p:nvPr/>
        </p:nvSpPr>
        <p:spPr>
          <a:xfrm>
            <a:off x="6477000" y="44196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" name="Right Arrow 25"/>
          <p:cNvSpPr/>
          <p:nvPr/>
        </p:nvSpPr>
        <p:spPr>
          <a:xfrm>
            <a:off x="4335192" y="4389116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7" name="Right Arrow 26"/>
          <p:cNvSpPr/>
          <p:nvPr/>
        </p:nvSpPr>
        <p:spPr>
          <a:xfrm>
            <a:off x="1958924" y="435512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8" name="Right Arrow 27"/>
          <p:cNvSpPr/>
          <p:nvPr/>
        </p:nvSpPr>
        <p:spPr>
          <a:xfrm>
            <a:off x="6477000" y="25908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9" name="Right Arrow 28"/>
          <p:cNvSpPr/>
          <p:nvPr/>
        </p:nvSpPr>
        <p:spPr>
          <a:xfrm>
            <a:off x="4114800" y="2743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0" name="Right Arrow 29"/>
          <p:cNvSpPr/>
          <p:nvPr/>
        </p:nvSpPr>
        <p:spPr>
          <a:xfrm>
            <a:off x="1981200" y="26670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" name="Elbow Connector 34"/>
          <p:cNvCxnSpPr>
            <a:stCxn id="8" idx="2"/>
            <a:endCxn id="12" idx="0"/>
          </p:cNvCxnSpPr>
          <p:nvPr/>
        </p:nvCxnSpPr>
        <p:spPr>
          <a:xfrm rot="5400000">
            <a:off x="4152900" y="-1143000"/>
            <a:ext cx="533400" cy="6629400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5400000">
            <a:off x="4305300" y="457200"/>
            <a:ext cx="533400" cy="6629400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5400000">
            <a:off x="4305300" y="2062156"/>
            <a:ext cx="533400" cy="6629400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ZA" dirty="0" smtClean="0"/>
              <a:t>Road Map </a:t>
            </a:r>
            <a:endParaRPr lang="en-ZA" dirty="0"/>
          </a:p>
        </p:txBody>
      </p:sp>
      <p:sp>
        <p:nvSpPr>
          <p:cNvPr id="4" name="Flowchart: Process 3"/>
          <p:cNvSpPr/>
          <p:nvPr/>
        </p:nvSpPr>
        <p:spPr>
          <a:xfrm>
            <a:off x="304800" y="914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Task Team Established  </a:t>
            </a:r>
          </a:p>
          <a:p>
            <a:pPr algn="ctr"/>
            <a:r>
              <a:rPr lang="en-ZA" dirty="0" smtClean="0">
                <a:solidFill>
                  <a:schemeClr val="tx1"/>
                </a:solidFill>
              </a:rPr>
              <a:t>(4/4/13)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2514600" y="914400"/>
            <a:ext cx="1600200" cy="990600"/>
          </a:xfrm>
          <a:prstGeom prst="flowChartProcess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b="1" dirty="0" smtClean="0">
                <a:solidFill>
                  <a:schemeClr val="tx1"/>
                </a:solidFill>
              </a:rPr>
              <a:t>TOR</a:t>
            </a:r>
            <a:endParaRPr lang="en-ZA" sz="3200" b="1" dirty="0">
              <a:solidFill>
                <a:schemeClr val="tx1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648200" y="914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Info Gathering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6934200" y="914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High level functions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7010400" y="2438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Business case input requirements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4648200" y="2438400"/>
            <a:ext cx="1752600" cy="11430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Critical success factors/ enablers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2514600" y="2438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Systems relating to info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304800" y="2438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Info aligned to functions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282524" y="405032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Processes, roles 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2540388" y="4064388"/>
            <a:ext cx="17526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Dependencies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4876800" y="4114800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Alignment to all task teams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7010400" y="4114800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Input to business case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381000" y="5647008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Test 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2667000" y="5618872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Refine and finalise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4953000" y="5638800"/>
            <a:ext cx="17526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Support implementation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1981200" y="1219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Right Arrow 20"/>
          <p:cNvSpPr/>
          <p:nvPr/>
        </p:nvSpPr>
        <p:spPr>
          <a:xfrm>
            <a:off x="4114800" y="1219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2" name="Right Arrow 21"/>
          <p:cNvSpPr/>
          <p:nvPr/>
        </p:nvSpPr>
        <p:spPr>
          <a:xfrm>
            <a:off x="6324600" y="1219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3" name="Right Arrow 22"/>
          <p:cNvSpPr/>
          <p:nvPr/>
        </p:nvSpPr>
        <p:spPr>
          <a:xfrm>
            <a:off x="4343400" y="5827544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4" name="Right Arrow 23"/>
          <p:cNvSpPr/>
          <p:nvPr/>
        </p:nvSpPr>
        <p:spPr>
          <a:xfrm>
            <a:off x="2077328" y="58674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5" name="Right Arrow 24"/>
          <p:cNvSpPr/>
          <p:nvPr/>
        </p:nvSpPr>
        <p:spPr>
          <a:xfrm>
            <a:off x="6477000" y="44196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" name="Right Arrow 25"/>
          <p:cNvSpPr/>
          <p:nvPr/>
        </p:nvSpPr>
        <p:spPr>
          <a:xfrm>
            <a:off x="4335192" y="4389116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7" name="Right Arrow 26"/>
          <p:cNvSpPr/>
          <p:nvPr/>
        </p:nvSpPr>
        <p:spPr>
          <a:xfrm>
            <a:off x="1958924" y="435512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8" name="Right Arrow 27"/>
          <p:cNvSpPr/>
          <p:nvPr/>
        </p:nvSpPr>
        <p:spPr>
          <a:xfrm>
            <a:off x="6477000" y="25908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9" name="Right Arrow 28"/>
          <p:cNvSpPr/>
          <p:nvPr/>
        </p:nvSpPr>
        <p:spPr>
          <a:xfrm>
            <a:off x="4114800" y="2743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0" name="Right Arrow 29"/>
          <p:cNvSpPr/>
          <p:nvPr/>
        </p:nvSpPr>
        <p:spPr>
          <a:xfrm>
            <a:off x="1981200" y="26670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" name="Elbow Connector 34"/>
          <p:cNvCxnSpPr>
            <a:stCxn id="8" idx="2"/>
            <a:endCxn id="12" idx="0"/>
          </p:cNvCxnSpPr>
          <p:nvPr/>
        </p:nvCxnSpPr>
        <p:spPr>
          <a:xfrm rot="5400000">
            <a:off x="4152900" y="-1143000"/>
            <a:ext cx="533400" cy="6629400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5400000">
            <a:off x="4305300" y="457200"/>
            <a:ext cx="533400" cy="6629400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5400000">
            <a:off x="4305300" y="2062156"/>
            <a:ext cx="533400" cy="6629400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TOR</a:t>
            </a:r>
            <a:endParaRPr lang="en-ZA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3400" y="1295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ZA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ZA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ZA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Composition of the task team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ZA" sz="32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sz="3200" dirty="0" smtClean="0"/>
              <a:t> - 	WRIM (including SLIM, HS, NIWIS, RQS), Revenue Management (SAP), CMA, Regional Co-ordination, IO, </a:t>
            </a:r>
            <a:r>
              <a:rPr lang="en-GB" sz="3200" dirty="0" err="1" smtClean="0"/>
              <a:t>Reg</a:t>
            </a:r>
            <a:r>
              <a:rPr lang="en-GB" sz="3200" dirty="0" smtClean="0"/>
              <a:t>: Co-</a:t>
            </a:r>
            <a:r>
              <a:rPr lang="en-GB" sz="3200" dirty="0" err="1" smtClean="0"/>
              <a:t>ord</a:t>
            </a:r>
            <a:r>
              <a:rPr lang="en-GB" sz="3200" dirty="0" smtClean="0"/>
              <a:t> / Regions, OCIO </a:t>
            </a:r>
          </a:p>
          <a:p>
            <a:r>
              <a:rPr lang="en-GB" sz="3200" dirty="0" smtClean="0"/>
              <a:t>- 	Expert input from extended task team members</a:t>
            </a:r>
            <a:endParaRPr lang="en-ZA" sz="3200" dirty="0" smtClean="0"/>
          </a:p>
          <a:p>
            <a:endParaRPr lang="en-ZA" sz="3200" dirty="0" smtClean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ZA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ZA" dirty="0" smtClean="0"/>
              <a:t>TOR</a:t>
            </a:r>
            <a:endParaRPr lang="en-ZA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3400" y="17526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ZA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ZA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ZA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TT Functions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 	ID Info &amp; Monitoring Systems to be used/ transferred to CMA</a:t>
            </a:r>
            <a:r>
              <a:rPr lang="en-GB" sz="3200" b="1" dirty="0" smtClean="0"/>
              <a:t> </a:t>
            </a:r>
            <a:endParaRPr lang="en-ZA" sz="3200" b="1" dirty="0" smtClean="0"/>
          </a:p>
          <a:p>
            <a:pPr>
              <a:buFont typeface="Arial" pitchFamily="34" charset="0"/>
              <a:buChar char="•"/>
            </a:pPr>
            <a:r>
              <a:rPr lang="en-ZA" sz="3200" b="1" dirty="0" smtClean="0"/>
              <a:t> 	</a:t>
            </a:r>
            <a:r>
              <a:rPr lang="en-GB" sz="3200" dirty="0" smtClean="0"/>
              <a:t>Document a functional model which will guide DWA / CMA </a:t>
            </a:r>
            <a:r>
              <a:rPr lang="en-GB" sz="3200" dirty="0" err="1" smtClean="0"/>
              <a:t>wrt</a:t>
            </a:r>
            <a:r>
              <a:rPr lang="en-GB" sz="3200" dirty="0" smtClean="0"/>
              <a:t> business processes, IT infrastructure and IS;</a:t>
            </a:r>
            <a:endParaRPr lang="en-ZA" sz="3200" dirty="0" smtClean="0"/>
          </a:p>
          <a:p>
            <a:pPr>
              <a:buFont typeface="Arial" pitchFamily="34" charset="0"/>
              <a:buChar char="•"/>
            </a:pPr>
            <a:r>
              <a:rPr lang="en-ZA" sz="3200" dirty="0" smtClean="0"/>
              <a:t> 	</a:t>
            </a:r>
            <a:r>
              <a:rPr lang="en-GB" sz="3200" dirty="0" smtClean="0"/>
              <a:t>Review policies </a:t>
            </a:r>
            <a:endParaRPr lang="en-ZA" sz="3200" dirty="0" smtClean="0"/>
          </a:p>
          <a:p>
            <a:pPr>
              <a:buFont typeface="Arial" pitchFamily="34" charset="0"/>
              <a:buChar char="•"/>
            </a:pPr>
            <a:r>
              <a:rPr lang="en-ZA" sz="3200" dirty="0" smtClean="0"/>
              <a:t> 	</a:t>
            </a:r>
            <a:r>
              <a:rPr lang="en-GB" sz="3200" dirty="0" smtClean="0"/>
              <a:t>Provide guidance on monitoring and information systems</a:t>
            </a:r>
            <a:endParaRPr lang="en-ZA" sz="3200" dirty="0" smtClean="0"/>
          </a:p>
          <a:p>
            <a:pPr>
              <a:buFont typeface="Arial" pitchFamily="34" charset="0"/>
              <a:buChar char="•"/>
            </a:pPr>
            <a:r>
              <a:rPr lang="en-ZA" sz="3200" dirty="0" smtClean="0"/>
              <a:t> 	</a:t>
            </a:r>
            <a:r>
              <a:rPr lang="en-GB" sz="3200" dirty="0" smtClean="0"/>
              <a:t>Provide a plan on data management</a:t>
            </a:r>
            <a:endParaRPr lang="en-ZA" sz="3200" dirty="0" smtClean="0"/>
          </a:p>
          <a:p>
            <a:r>
              <a:rPr lang="en-GB" sz="3200" dirty="0" smtClean="0"/>
              <a:t> </a:t>
            </a:r>
            <a:endParaRPr lang="en-ZA" sz="3200" dirty="0" smtClean="0"/>
          </a:p>
          <a:p>
            <a:endParaRPr lang="en-ZA" sz="3200" dirty="0" smtClean="0"/>
          </a:p>
          <a:p>
            <a:endParaRPr lang="en-ZA" sz="3200" dirty="0" smtClean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ZA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ZA" dirty="0" smtClean="0"/>
              <a:t>Road Map </a:t>
            </a:r>
            <a:endParaRPr lang="en-ZA" dirty="0"/>
          </a:p>
        </p:txBody>
      </p:sp>
      <p:sp>
        <p:nvSpPr>
          <p:cNvPr id="4" name="Flowchart: Process 3"/>
          <p:cNvSpPr/>
          <p:nvPr/>
        </p:nvSpPr>
        <p:spPr>
          <a:xfrm>
            <a:off x="304800" y="914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Task Team Established  </a:t>
            </a:r>
          </a:p>
          <a:p>
            <a:pPr algn="ctr"/>
            <a:r>
              <a:rPr lang="en-ZA" dirty="0" smtClean="0">
                <a:solidFill>
                  <a:schemeClr val="tx1"/>
                </a:solidFill>
              </a:rPr>
              <a:t>(4/4/13)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2514600" y="914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TOR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648200" y="914400"/>
            <a:ext cx="1600200" cy="990600"/>
          </a:xfrm>
          <a:prstGeom prst="flowChartProcess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b="1" dirty="0" smtClean="0">
                <a:solidFill>
                  <a:schemeClr val="tx1"/>
                </a:solidFill>
              </a:rPr>
              <a:t>Info Gathering</a:t>
            </a:r>
            <a:endParaRPr lang="en-ZA" sz="2000" b="1" dirty="0">
              <a:solidFill>
                <a:schemeClr val="tx1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6934200" y="914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High level functions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7010400" y="2438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Business case input requirements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4648200" y="2438400"/>
            <a:ext cx="1752600" cy="11430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Critical success factors/ enablers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2514600" y="2438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Systems relating to info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304800" y="2438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Info aligned to functions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282524" y="405032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Processes, roles 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2540388" y="4064388"/>
            <a:ext cx="17526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Dependencies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4876800" y="4114800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Alignment to all task teams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7010400" y="4114800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Input to business case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381000" y="5647008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Test 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2667000" y="5618872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Refine and finalise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4953000" y="5638800"/>
            <a:ext cx="17526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Support implementation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1981200" y="1219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Right Arrow 20"/>
          <p:cNvSpPr/>
          <p:nvPr/>
        </p:nvSpPr>
        <p:spPr>
          <a:xfrm>
            <a:off x="4114800" y="1219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2" name="Right Arrow 21"/>
          <p:cNvSpPr/>
          <p:nvPr/>
        </p:nvSpPr>
        <p:spPr>
          <a:xfrm>
            <a:off x="6324600" y="1219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3" name="Right Arrow 22"/>
          <p:cNvSpPr/>
          <p:nvPr/>
        </p:nvSpPr>
        <p:spPr>
          <a:xfrm>
            <a:off x="4343400" y="5827544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4" name="Right Arrow 23"/>
          <p:cNvSpPr/>
          <p:nvPr/>
        </p:nvSpPr>
        <p:spPr>
          <a:xfrm>
            <a:off x="2077328" y="58674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5" name="Right Arrow 24"/>
          <p:cNvSpPr/>
          <p:nvPr/>
        </p:nvSpPr>
        <p:spPr>
          <a:xfrm>
            <a:off x="6477000" y="44196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" name="Right Arrow 25"/>
          <p:cNvSpPr/>
          <p:nvPr/>
        </p:nvSpPr>
        <p:spPr>
          <a:xfrm>
            <a:off x="4335192" y="4389116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7" name="Right Arrow 26"/>
          <p:cNvSpPr/>
          <p:nvPr/>
        </p:nvSpPr>
        <p:spPr>
          <a:xfrm>
            <a:off x="1958924" y="435512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8" name="Right Arrow 27"/>
          <p:cNvSpPr/>
          <p:nvPr/>
        </p:nvSpPr>
        <p:spPr>
          <a:xfrm>
            <a:off x="6477000" y="25908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9" name="Right Arrow 28"/>
          <p:cNvSpPr/>
          <p:nvPr/>
        </p:nvSpPr>
        <p:spPr>
          <a:xfrm>
            <a:off x="4114800" y="2743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0" name="Right Arrow 29"/>
          <p:cNvSpPr/>
          <p:nvPr/>
        </p:nvSpPr>
        <p:spPr>
          <a:xfrm>
            <a:off x="1981200" y="26670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" name="Elbow Connector 34"/>
          <p:cNvCxnSpPr>
            <a:stCxn id="8" idx="2"/>
            <a:endCxn id="12" idx="0"/>
          </p:cNvCxnSpPr>
          <p:nvPr/>
        </p:nvCxnSpPr>
        <p:spPr>
          <a:xfrm rot="5400000">
            <a:off x="4152900" y="-1143000"/>
            <a:ext cx="533400" cy="6629400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5400000">
            <a:off x="4305300" y="457200"/>
            <a:ext cx="533400" cy="6629400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5400000">
            <a:off x="4305300" y="2062156"/>
            <a:ext cx="533400" cy="6629400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Information Gathering</a:t>
            </a:r>
            <a:endParaRPr lang="en-ZA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3400" y="12954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ZA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ZA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ZA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Task team meetings and discussions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ZA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Documentation</a:t>
            </a:r>
          </a:p>
          <a:p>
            <a:pPr lvl="1" eaLnBrk="0" hangingPunct="0">
              <a:buFont typeface="Arial" pitchFamily="34" charset="0"/>
              <a:buChar char="•"/>
            </a:pPr>
            <a:r>
              <a:rPr lang="en-ZA" sz="3200" kern="0" dirty="0" smtClean="0">
                <a:solidFill>
                  <a:schemeClr val="tx2"/>
                </a:solidFill>
              </a:rPr>
              <a:t>OCIO – business processes, lessons learned</a:t>
            </a:r>
          </a:p>
          <a:p>
            <a:pPr lvl="1" eaLnBrk="0" hangingPunct="0">
              <a:buFont typeface="Arial" pitchFamily="34" charset="0"/>
              <a:buChar char="•"/>
            </a:pPr>
            <a:r>
              <a:rPr lang="en-ZA" sz="3200" kern="0" dirty="0" smtClean="0">
                <a:solidFill>
                  <a:schemeClr val="tx2"/>
                </a:solidFill>
              </a:rPr>
              <a:t>CMAs – business processes, lessons learned</a:t>
            </a:r>
          </a:p>
          <a:p>
            <a:pPr lvl="1" eaLnBrk="0" hangingPunct="0">
              <a:buFont typeface="Arial" pitchFamily="34" charset="0"/>
              <a:buChar char="•"/>
            </a:pPr>
            <a:r>
              <a:rPr lang="en-ZA" sz="3200" kern="0" dirty="0" smtClean="0">
                <a:solidFill>
                  <a:schemeClr val="tx2"/>
                </a:solidFill>
              </a:rPr>
              <a:t>Existing documentation</a:t>
            </a:r>
          </a:p>
          <a:p>
            <a:pPr lvl="1" eaLnBrk="0" hangingPunct="0">
              <a:buFont typeface="Arial" pitchFamily="34" charset="0"/>
              <a:buChar char="•"/>
            </a:pPr>
            <a:r>
              <a:rPr lang="en-ZA" sz="3200" kern="0" dirty="0" smtClean="0">
                <a:solidFill>
                  <a:schemeClr val="tx2"/>
                </a:solidFill>
              </a:rPr>
              <a:t>NIWIS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ZA" sz="3200" b="1" kern="0" dirty="0" smtClean="0">
                <a:solidFill>
                  <a:schemeClr val="tx2"/>
                </a:solidFill>
              </a:rPr>
              <a:t>Implementation Matrix</a:t>
            </a:r>
          </a:p>
          <a:p>
            <a:endParaRPr lang="en-ZA" sz="3200" dirty="0" smtClean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ZA" sz="3200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ZA" dirty="0" smtClean="0"/>
              <a:t>Road Map </a:t>
            </a:r>
            <a:endParaRPr lang="en-ZA" dirty="0"/>
          </a:p>
        </p:txBody>
      </p:sp>
      <p:sp>
        <p:nvSpPr>
          <p:cNvPr id="4" name="Flowchart: Process 3"/>
          <p:cNvSpPr/>
          <p:nvPr/>
        </p:nvSpPr>
        <p:spPr>
          <a:xfrm>
            <a:off x="304800" y="914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Task Team Established  </a:t>
            </a:r>
          </a:p>
          <a:p>
            <a:pPr algn="ctr"/>
            <a:r>
              <a:rPr lang="en-ZA" dirty="0" smtClean="0">
                <a:solidFill>
                  <a:schemeClr val="tx1"/>
                </a:solidFill>
              </a:rPr>
              <a:t>(4/4/13)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2514600" y="914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TOR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648200" y="914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Info Gathering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6934200" y="914400"/>
            <a:ext cx="1600200" cy="990600"/>
          </a:xfrm>
          <a:prstGeom prst="flowChartProcess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b="1" dirty="0" smtClean="0">
                <a:solidFill>
                  <a:schemeClr val="tx1"/>
                </a:solidFill>
              </a:rPr>
              <a:t>High level functions</a:t>
            </a:r>
            <a:endParaRPr lang="en-ZA" sz="2000" b="1" dirty="0">
              <a:solidFill>
                <a:schemeClr val="tx1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7010400" y="2438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Business case input requirements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4648200" y="2362200"/>
            <a:ext cx="1752600" cy="1219200"/>
          </a:xfrm>
          <a:prstGeom prst="flowChartProcess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b="1" dirty="0" smtClean="0">
                <a:solidFill>
                  <a:schemeClr val="tx1"/>
                </a:solidFill>
              </a:rPr>
              <a:t>Critical success factors/ enablers</a:t>
            </a:r>
            <a:endParaRPr lang="en-ZA" sz="2000" b="1" dirty="0">
              <a:solidFill>
                <a:schemeClr val="tx1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2514600" y="2438400"/>
            <a:ext cx="1600200" cy="990600"/>
          </a:xfrm>
          <a:prstGeom prst="flowChartProcess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b="1" dirty="0" smtClean="0">
                <a:solidFill>
                  <a:schemeClr val="tx1"/>
                </a:solidFill>
              </a:rPr>
              <a:t>Systems relating to info</a:t>
            </a:r>
            <a:endParaRPr lang="en-ZA" sz="2000" b="1" dirty="0">
              <a:solidFill>
                <a:schemeClr val="tx1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304800" y="2438400"/>
            <a:ext cx="1600200" cy="990600"/>
          </a:xfrm>
          <a:prstGeom prst="flowChartProcess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b="1" dirty="0" smtClean="0">
                <a:solidFill>
                  <a:schemeClr val="tx1"/>
                </a:solidFill>
              </a:rPr>
              <a:t>Info aligned to functions</a:t>
            </a:r>
            <a:endParaRPr lang="en-ZA" sz="2000" b="1" dirty="0">
              <a:solidFill>
                <a:schemeClr val="tx1"/>
              </a:solidFill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282524" y="4050320"/>
            <a:ext cx="1600200" cy="990600"/>
          </a:xfrm>
          <a:prstGeom prst="flowChartProcess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chemeClr val="tx1"/>
                </a:solidFill>
              </a:rPr>
              <a:t>Processes, roles </a:t>
            </a:r>
            <a:endParaRPr lang="en-ZA" b="1" dirty="0">
              <a:solidFill>
                <a:schemeClr val="tx1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2540388" y="4064388"/>
            <a:ext cx="1752600" cy="990600"/>
          </a:xfrm>
          <a:prstGeom prst="flowChartProcess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 smtClean="0">
                <a:solidFill>
                  <a:schemeClr val="tx1"/>
                </a:solidFill>
              </a:rPr>
              <a:t>Dependencies</a:t>
            </a:r>
            <a:endParaRPr lang="en-ZA" b="1" dirty="0">
              <a:solidFill>
                <a:schemeClr val="tx1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4876800" y="4114800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Alignment to all task teams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7010400" y="4114800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Input to business case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381000" y="5647008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Test 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2667000" y="5618872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Refine and finalise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4953000" y="5638800"/>
            <a:ext cx="17526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Support implementation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1981200" y="1219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Right Arrow 20"/>
          <p:cNvSpPr/>
          <p:nvPr/>
        </p:nvSpPr>
        <p:spPr>
          <a:xfrm>
            <a:off x="4114800" y="1219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2" name="Right Arrow 21"/>
          <p:cNvSpPr/>
          <p:nvPr/>
        </p:nvSpPr>
        <p:spPr>
          <a:xfrm>
            <a:off x="6324600" y="1219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3" name="Right Arrow 22"/>
          <p:cNvSpPr/>
          <p:nvPr/>
        </p:nvSpPr>
        <p:spPr>
          <a:xfrm>
            <a:off x="4343400" y="5827544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4" name="Right Arrow 23"/>
          <p:cNvSpPr/>
          <p:nvPr/>
        </p:nvSpPr>
        <p:spPr>
          <a:xfrm>
            <a:off x="2077328" y="58674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5" name="Right Arrow 24"/>
          <p:cNvSpPr/>
          <p:nvPr/>
        </p:nvSpPr>
        <p:spPr>
          <a:xfrm>
            <a:off x="6477000" y="44196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" name="Right Arrow 25"/>
          <p:cNvSpPr/>
          <p:nvPr/>
        </p:nvSpPr>
        <p:spPr>
          <a:xfrm>
            <a:off x="4335192" y="4389116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7" name="Right Arrow 26"/>
          <p:cNvSpPr/>
          <p:nvPr/>
        </p:nvSpPr>
        <p:spPr>
          <a:xfrm>
            <a:off x="1958924" y="435512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8" name="Right Arrow 27"/>
          <p:cNvSpPr/>
          <p:nvPr/>
        </p:nvSpPr>
        <p:spPr>
          <a:xfrm>
            <a:off x="6477000" y="25908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9" name="Right Arrow 28"/>
          <p:cNvSpPr/>
          <p:nvPr/>
        </p:nvSpPr>
        <p:spPr>
          <a:xfrm>
            <a:off x="4114800" y="2743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0" name="Right Arrow 29"/>
          <p:cNvSpPr/>
          <p:nvPr/>
        </p:nvSpPr>
        <p:spPr>
          <a:xfrm>
            <a:off x="1981200" y="26670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" name="Elbow Connector 34"/>
          <p:cNvCxnSpPr>
            <a:stCxn id="8" idx="2"/>
            <a:endCxn id="12" idx="0"/>
          </p:cNvCxnSpPr>
          <p:nvPr/>
        </p:nvCxnSpPr>
        <p:spPr>
          <a:xfrm rot="5400000">
            <a:off x="4152900" y="-1143000"/>
            <a:ext cx="533400" cy="6629400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5400000">
            <a:off x="4305300" y="457200"/>
            <a:ext cx="533400" cy="6629400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5400000">
            <a:off x="4305300" y="2062156"/>
            <a:ext cx="533400" cy="6629400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367</Words>
  <Application>Microsoft Office PowerPoint</Application>
  <PresentationFormat>On-screen Show (4:3)</PresentationFormat>
  <Paragraphs>144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NATIONAL STEERING COMMITTEE  MONITORING AND INFORMATION SYSTEMS FOR CMAs TASK TEAM  31 May 2013   </vt:lpstr>
      <vt:lpstr>Contents</vt:lpstr>
      <vt:lpstr>Road Map </vt:lpstr>
      <vt:lpstr>Road Map </vt:lpstr>
      <vt:lpstr>TOR</vt:lpstr>
      <vt:lpstr>TOR</vt:lpstr>
      <vt:lpstr>Road Map </vt:lpstr>
      <vt:lpstr>Information Gathering</vt:lpstr>
      <vt:lpstr>Road Map </vt:lpstr>
      <vt:lpstr>Implementation Matrix   Phase CMA Functions and Activities DWA Lead Unit HO Role &amp; Enablers Standards &amp; Guidelines CMA Role CMA Processes Information Needed Systems in DWA CMA Access Required Comments </vt:lpstr>
      <vt:lpstr>Progress to date </vt:lpstr>
      <vt:lpstr>Way Forward </vt:lpstr>
      <vt:lpstr>Future items for consideration</vt:lpstr>
      <vt:lpstr> Thank you   </vt:lpstr>
    </vt:vector>
  </TitlesOfParts>
  <Company>dwaf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Use Information</dc:title>
  <dc:creator>rajahc</dc:creator>
  <cp:lastModifiedBy>Malatjim</cp:lastModifiedBy>
  <cp:revision>34</cp:revision>
  <dcterms:created xsi:type="dcterms:W3CDTF">2011-07-06T07:22:06Z</dcterms:created>
  <dcterms:modified xsi:type="dcterms:W3CDTF">2014-03-10T09:10:48Z</dcterms:modified>
</cp:coreProperties>
</file>